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8" r:id="rId5"/>
    <p:sldId id="261" r:id="rId6"/>
    <p:sldId id="260" r:id="rId7"/>
    <p:sldId id="259" r:id="rId8"/>
    <p:sldId id="263" r:id="rId9"/>
    <p:sldId id="264" r:id="rId10"/>
    <p:sldId id="265" r:id="rId11"/>
    <p:sldId id="268" r:id="rId12"/>
    <p:sldId id="266" r:id="rId13"/>
    <p:sldId id="269" r:id="rId14"/>
    <p:sldId id="267" r:id="rId15"/>
    <p:sldId id="270" r:id="rId16"/>
    <p:sldId id="271" r:id="rId17"/>
    <p:sldId id="272" r:id="rId18"/>
    <p:sldId id="273" r:id="rId19"/>
    <p:sldId id="274" r:id="rId20"/>
    <p:sldId id="275" r:id="rId21"/>
    <p:sldId id="276" r:id="rId22"/>
    <p:sldId id="277" r:id="rId23"/>
    <p:sldId id="284" r:id="rId24"/>
    <p:sldId id="283" r:id="rId25"/>
    <p:sldId id="282" r:id="rId26"/>
    <p:sldId id="281" r:id="rId27"/>
    <p:sldId id="285" r:id="rId28"/>
    <p:sldId id="280" r:id="rId29"/>
    <p:sldId id="286" r:id="rId30"/>
    <p:sldId id="287" r:id="rId31"/>
    <p:sldId id="279" r:id="rId32"/>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8" d="100"/>
          <a:sy n="98" d="100"/>
        </p:scale>
        <p:origin x="276"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D1EE022E-919E-4AA6-9BFA-9EABCED18295}" type="datetimeFigureOut">
              <a:rPr lang="ru-RU" smtClean="0"/>
              <a:t>17.03.2021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D1EE022E-919E-4AA6-9BFA-9EABCED18295}" type="datetimeFigureOut">
              <a:rPr lang="ru-RU" smtClean="0"/>
              <a:t>17.03.2021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D1EE022E-919E-4AA6-9BFA-9EABCED18295}" type="datetimeFigureOut">
              <a:rPr lang="ru-RU" smtClean="0"/>
              <a:t>17.03.2021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D1EE022E-919E-4AA6-9BFA-9EABCED18295}" type="datetimeFigureOut">
              <a:rPr lang="ru-RU" smtClean="0"/>
              <a:t>17.03.2021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D1EE022E-919E-4AA6-9BFA-9EABCED18295}" type="datetimeFigureOut">
              <a:rPr lang="ru-RU" smtClean="0"/>
              <a:t>17.03.2021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D1EE022E-919E-4AA6-9BFA-9EABCED18295}" type="datetimeFigureOut">
              <a:rPr lang="ru-RU" smtClean="0"/>
              <a:t>17.03.2021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F8BF589F-0948-4A5D-BC6A-9DC0D7E26E7E}"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EE022E-919E-4AA6-9BFA-9EABCED18295}" type="datetimeFigureOut">
              <a:rPr lang="ru-RU" smtClean="0"/>
              <a:t>17.03.2021</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BF589F-0948-4A5D-BC6A-9DC0D7E26E7E}"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1"/>
            <a:ext cx="7772400" cy="3284983"/>
          </a:xfrm>
        </p:spPr>
        <p:txBody>
          <a:bodyPr>
            <a:normAutofit/>
          </a:bodyPr>
          <a:lstStyle/>
          <a:p>
            <a:r>
              <a:rPr lang="ru-RU" b="1" dirty="0" smtClean="0"/>
              <a:t>18 марта 2021 г.</a:t>
            </a:r>
            <a:br>
              <a:rPr lang="ru-RU" b="1" dirty="0" smtClean="0"/>
            </a:br>
            <a:r>
              <a:rPr lang="ru-RU" b="1" dirty="0" smtClean="0"/>
              <a:t>Практическое занятие </a:t>
            </a:r>
            <a:r>
              <a:rPr lang="ru-RU" b="1" dirty="0" smtClean="0"/>
              <a:t>12.</a:t>
            </a:r>
            <a:r>
              <a:rPr lang="ru-RU" b="1" dirty="0" smtClean="0"/>
              <a:t/>
            </a:r>
            <a:br>
              <a:rPr lang="ru-RU" b="1" dirty="0" smtClean="0"/>
            </a:br>
            <a:r>
              <a:rPr lang="ru-RU" b="1" dirty="0" smtClean="0"/>
              <a:t>Биометрические способы идентификации.</a:t>
            </a:r>
            <a:endParaRPr lang="ru-RU" b="1" dirty="0"/>
          </a:p>
        </p:txBody>
      </p:sp>
      <p:sp>
        <p:nvSpPr>
          <p:cNvPr id="3" name="Подзаголовок 2"/>
          <p:cNvSpPr>
            <a:spLocks noGrp="1"/>
          </p:cNvSpPr>
          <p:nvPr>
            <p:ph type="subTitle" idx="1"/>
          </p:nvPr>
        </p:nvSpPr>
        <p:spPr>
          <a:xfrm>
            <a:off x="251520" y="3573016"/>
            <a:ext cx="8640960" cy="3024336"/>
          </a:xfrm>
        </p:spPr>
        <p:txBody>
          <a:bodyPr/>
          <a:lstStyle/>
          <a:p>
            <a:pPr algn="just"/>
            <a:r>
              <a:rPr lang="ru-RU" b="1" dirty="0" smtClean="0">
                <a:solidFill>
                  <a:schemeClr val="tx1"/>
                </a:solidFill>
              </a:rPr>
              <a:t>Введение</a:t>
            </a:r>
          </a:p>
          <a:p>
            <a:pPr algn="just"/>
            <a:r>
              <a:rPr lang="ru-RU" b="1" dirty="0" smtClean="0">
                <a:solidFill>
                  <a:schemeClr val="tx1"/>
                </a:solidFill>
              </a:rPr>
              <a:t>Вопрос 1. Способы идентификации личности.</a:t>
            </a:r>
          </a:p>
          <a:p>
            <a:pPr algn="just"/>
            <a:r>
              <a:rPr lang="ru-RU" b="1" dirty="0" smtClean="0">
                <a:solidFill>
                  <a:schemeClr val="tx1"/>
                </a:solidFill>
              </a:rPr>
              <a:t>Вопрос2. Статические способы.</a:t>
            </a:r>
          </a:p>
          <a:p>
            <a:pPr algn="just"/>
            <a:r>
              <a:rPr lang="ru-RU" b="1" dirty="0" smtClean="0">
                <a:solidFill>
                  <a:schemeClr val="tx1"/>
                </a:solidFill>
              </a:rPr>
              <a:t>Вопрос 3. Динамические способы (на самостоятельное изучение.</a:t>
            </a:r>
          </a:p>
          <a:p>
            <a:pPr algn="just"/>
            <a:endParaRPr lang="ru-RU" b="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cstate="print"/>
          <a:srcRect/>
          <a:stretch>
            <a:fillRect/>
          </a:stretch>
        </p:blipFill>
        <p:spPr bwMode="auto">
          <a:xfrm>
            <a:off x="755576" y="0"/>
            <a:ext cx="7529234" cy="4625875"/>
          </a:xfrm>
          <a:prstGeom prst="rect">
            <a:avLst/>
          </a:prstGeom>
          <a:noFill/>
          <a:ln w="9525">
            <a:noFill/>
            <a:miter lim="800000"/>
            <a:headEnd/>
            <a:tailEnd/>
          </a:ln>
        </p:spPr>
      </p:pic>
      <p:sp>
        <p:nvSpPr>
          <p:cNvPr id="4" name="Прямоугольник 3"/>
          <p:cNvSpPr/>
          <p:nvPr/>
        </p:nvSpPr>
        <p:spPr>
          <a:xfrm>
            <a:off x="0" y="4653136"/>
            <a:ext cx="9144000" cy="2246769"/>
          </a:xfrm>
          <a:prstGeom prst="rect">
            <a:avLst/>
          </a:prstGeom>
        </p:spPr>
        <p:txBody>
          <a:bodyPr wrap="square">
            <a:spAutoFit/>
          </a:bodyPr>
          <a:lstStyle/>
          <a:p>
            <a:pPr algn="just"/>
            <a:r>
              <a:rPr lang="ru-RU" sz="2800" b="1" dirty="0" smtClean="0"/>
              <a:t>Достоинством сканеров является то, что от человека не требуют сосредотачиваться на цели, поскольку образец пятен радужной оболочки сосредоточен на поверхности глаза. Сканирование возможно на расстоянии меньше 1метра. Это удобно для использования в банкоматах.</a:t>
            </a:r>
            <a:endParaRPr lang="ru-RU" sz="28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Идентификация по сетчатке глаза</a:t>
            </a:r>
          </a:p>
          <a:p>
            <a:pPr algn="just">
              <a:buNone/>
            </a:pPr>
            <a:r>
              <a:rPr lang="ru-RU" b="1" dirty="0" smtClean="0"/>
              <a:t>Сетчатки сканируется с помощью </a:t>
            </a:r>
            <a:r>
              <a:rPr lang="ru-RU" b="1" dirty="0" err="1" smtClean="0"/>
              <a:t>низкоинтенсивного</a:t>
            </a:r>
            <a:r>
              <a:rPr lang="ru-RU" b="1" dirty="0" smtClean="0"/>
              <a:t> инфракрасного света, который направляется к кровеносным сосудам задней стенки глаза через зрачок. Сканеры сетчатки широко распространены в системах доступа на секретные объекты, поскольку у них почти не бывает неправильного разрешения доступа. Ошибки могут объясняться отклонением головы от эталонного положения и неправильной фокусировкой взгляда на источнике света.</a:t>
            </a:r>
            <a:endParaRPr lang="ru-RU"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cstate="print">
            <a:lum bright="-20000" contrast="30000"/>
          </a:blip>
          <a:srcRect/>
          <a:stretch>
            <a:fillRect/>
          </a:stretch>
        </p:blipFill>
        <p:spPr bwMode="auto">
          <a:xfrm>
            <a:off x="1187624" y="0"/>
            <a:ext cx="6619875" cy="4562475"/>
          </a:xfrm>
          <a:prstGeom prst="rect">
            <a:avLst/>
          </a:prstGeom>
          <a:noFill/>
          <a:ln w="9525">
            <a:noFill/>
            <a:miter lim="800000"/>
            <a:headEnd/>
            <a:tailEnd/>
          </a:ln>
        </p:spPr>
      </p:pic>
      <p:sp>
        <p:nvSpPr>
          <p:cNvPr id="4" name="Прямоугольник 3"/>
          <p:cNvSpPr/>
          <p:nvPr/>
        </p:nvSpPr>
        <p:spPr>
          <a:xfrm>
            <a:off x="0" y="4581128"/>
            <a:ext cx="9144000" cy="2308324"/>
          </a:xfrm>
          <a:prstGeom prst="rect">
            <a:avLst/>
          </a:prstGeom>
        </p:spPr>
        <p:txBody>
          <a:bodyPr wrap="square">
            <a:spAutoFit/>
          </a:bodyPr>
          <a:lstStyle/>
          <a:p>
            <a:pPr algn="just"/>
            <a:r>
              <a:rPr lang="ru-RU" sz="2400" b="1" dirty="0" smtClean="0"/>
              <a:t>Даже у близнецов различается капиллярный рисунок сетчатки. </a:t>
            </a:r>
          </a:p>
          <a:p>
            <a:pPr algn="just"/>
            <a:r>
              <a:rPr lang="ru-RU" sz="2400" b="1" dirty="0" smtClean="0"/>
              <a:t>Недостатком таких систем можно отнести психологический фактор: не каждый человек может смотреть в темное отверстие, в котором в глаз что-то светит. Эти системы чувствительны к неверной ориентации сетчатки, поэтому надо внимательно следить за положением глаза по отношению к отверстию.</a:t>
            </a:r>
            <a:endParaRPr lang="ru-RU" sz="2400"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Форма лица как объект для идентификации </a:t>
            </a:r>
          </a:p>
          <a:p>
            <a:pPr algn="just">
              <a:buNone/>
            </a:pPr>
            <a:endParaRPr lang="ru-RU" b="1" dirty="0" smtClean="0"/>
          </a:p>
          <a:p>
            <a:pPr algn="just">
              <a:buNone/>
            </a:pPr>
            <a:r>
              <a:rPr lang="ru-RU" b="1" dirty="0" smtClean="0"/>
              <a:t>Этот статический метод идентификации заключается в создании двух- или трехмерного образа лица человека. </a:t>
            </a:r>
          </a:p>
          <a:p>
            <a:pPr algn="just">
              <a:buNone/>
            </a:pPr>
            <a:r>
              <a:rPr lang="ru-RU" b="1" dirty="0" smtClean="0"/>
              <a:t>Камерой и специализированным программным обеспечением на изображении лица подчеркиваются контуры глаз, губ, бровей, носа и т. д. </a:t>
            </a:r>
          </a:p>
          <a:p>
            <a:pPr algn="just">
              <a:buNone/>
            </a:pPr>
            <a:r>
              <a:rPr lang="ru-RU" b="1" dirty="0" smtClean="0"/>
              <a:t>Затем вычисляют расстояния между этими элементами и прочие параметры. По этим сведениям создается образ, который для сравнения преобразуется в цифровую форму.</a:t>
            </a:r>
            <a:endParaRPr lang="ru-RU"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cstate="print">
            <a:lum bright="-20000" contrast="40000"/>
          </a:blip>
          <a:srcRect t="6951" b="10101"/>
          <a:stretch>
            <a:fillRect/>
          </a:stretch>
        </p:blipFill>
        <p:spPr bwMode="auto">
          <a:xfrm>
            <a:off x="179512" y="0"/>
            <a:ext cx="8886465" cy="6525344"/>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just">
              <a:buNone/>
            </a:pPr>
            <a:r>
              <a:rPr lang="ru-RU" b="1" dirty="0" smtClean="0"/>
              <a:t>Этот способ относится к наиболее динамично развивающимся направлениям в индустрии биометрии. </a:t>
            </a:r>
          </a:p>
          <a:p>
            <a:pPr algn="just">
              <a:buNone/>
            </a:pPr>
            <a:r>
              <a:rPr lang="ru-RU" b="1" dirty="0" smtClean="0"/>
              <a:t>Его привлекательность основана на том, что не требуется специального дорогого оборудования. </a:t>
            </a:r>
          </a:p>
          <a:p>
            <a:pPr algn="just">
              <a:buNone/>
            </a:pPr>
            <a:r>
              <a:rPr lang="ru-RU" b="1" dirty="0" smtClean="0"/>
              <a:t>Достаточно персонального компьютера и видеокамеры. </a:t>
            </a:r>
          </a:p>
          <a:p>
            <a:pPr algn="just">
              <a:buNone/>
            </a:pPr>
            <a:r>
              <a:rPr lang="ru-RU" b="1" dirty="0" smtClean="0"/>
              <a:t>Кроме того, отсутствует физический контакт с устройствами. </a:t>
            </a:r>
          </a:p>
          <a:p>
            <a:pPr algn="just">
              <a:buNone/>
            </a:pPr>
            <a:r>
              <a:rPr lang="ru-RU" b="1" dirty="0" smtClean="0"/>
              <a:t>Не нужно прикасаться ни к чему, либо останавливаться, специально ожидая срабатывания системы.</a:t>
            </a:r>
            <a:endParaRPr lang="ru-RU"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Распознавание по рукописному почерку</a:t>
            </a:r>
          </a:p>
          <a:p>
            <a:pPr algn="just">
              <a:buNone/>
            </a:pPr>
            <a:endParaRPr lang="ru-RU" b="1" dirty="0" smtClean="0"/>
          </a:p>
          <a:p>
            <a:pPr algn="just">
              <a:buNone/>
            </a:pPr>
            <a:r>
              <a:rPr lang="ru-RU" b="1" dirty="0" smtClean="0"/>
              <a:t>Основой идентификации по почерку служит уникальность и стабильность этого фактора для каждого человека. Характеристики измеряются, переводятся в цифровой вид и подвергаются компьютерной обработке. То есть для сравнения выбирается не письмо как продукт, а сам процесс.</a:t>
            </a:r>
            <a:endParaRPr lang="ru-RU"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cstate="print"/>
          <a:srcRect/>
          <a:stretch>
            <a:fillRect/>
          </a:stretch>
        </p:blipFill>
        <p:spPr bwMode="auto">
          <a:xfrm>
            <a:off x="-12189" y="0"/>
            <a:ext cx="9138692" cy="6381328"/>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92500"/>
          </a:bodyPr>
          <a:lstStyle/>
          <a:p>
            <a:pPr algn="just">
              <a:buNone/>
            </a:pPr>
            <a:r>
              <a:rPr lang="ru-RU" b="1" dirty="0" smtClean="0"/>
              <a:t>Распространены два метода обработки данных: обычное сравнение с образцом и динамическая верификация. </a:t>
            </a:r>
          </a:p>
          <a:p>
            <a:pPr algn="just">
              <a:buNone/>
            </a:pPr>
            <a:r>
              <a:rPr lang="ru-RU" b="1" dirty="0" smtClean="0"/>
              <a:t>Первый ненадежен, потому что подпись не всегда одинакова. Такой метод приводит к большому проценту ошибок. </a:t>
            </a:r>
          </a:p>
          <a:p>
            <a:pPr algn="just">
              <a:buNone/>
            </a:pPr>
            <a:r>
              <a:rPr lang="ru-RU" b="1" dirty="0" smtClean="0"/>
              <a:t>Динамическая верификация состоит в более сложных вычислениях. Этим методом в реальном времени регистрируются параметры самого процесса подписи: скорость движения руки на различных участках, силу давления и длительность разных этапов подписи. Это исключает подделку, так как невозможно в точности скопировать движения руки автора подписи.</a:t>
            </a:r>
            <a:endParaRPr lang="ru-RU" b="1"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179512" y="0"/>
            <a:ext cx="8964488" cy="4149080"/>
          </a:xfrm>
        </p:spPr>
        <p:txBody>
          <a:bodyPr>
            <a:normAutofit/>
          </a:bodyPr>
          <a:lstStyle/>
          <a:p>
            <a:pPr algn="ctr">
              <a:buNone/>
            </a:pPr>
            <a:r>
              <a:rPr lang="ru-RU" b="1" u="sng" dirty="0" smtClean="0"/>
              <a:t>Распознавание по клавиатурному почерку</a:t>
            </a:r>
          </a:p>
          <a:p>
            <a:pPr algn="just">
              <a:buNone/>
            </a:pPr>
            <a:r>
              <a:rPr lang="ru-RU" b="1" dirty="0" smtClean="0"/>
              <a:t>Этот метод, в общем, аналогичен описанному выше, однако подпись в нем заменяется неким кодовым словом, а из оборудования нужна лишь обычная клавиатура. Основной идентификационной характеристикой является динамика клавиатурного набора кодового слова.</a:t>
            </a:r>
            <a:endParaRPr lang="ru-RU" b="1" dirty="0"/>
          </a:p>
        </p:txBody>
      </p:sp>
      <p:pic>
        <p:nvPicPr>
          <p:cNvPr id="7171" name="Picture 3"/>
          <p:cNvPicPr>
            <a:picLocks noChangeAspect="1" noChangeArrowheads="1"/>
          </p:cNvPicPr>
          <p:nvPr/>
        </p:nvPicPr>
        <p:blipFill>
          <a:blip r:embed="rId2" cstate="print">
            <a:lum contrast="20000"/>
          </a:blip>
          <a:srcRect t="19044" b="20673"/>
          <a:stretch>
            <a:fillRect/>
          </a:stretch>
        </p:blipFill>
        <p:spPr bwMode="auto">
          <a:xfrm>
            <a:off x="1187624" y="4005064"/>
            <a:ext cx="6629400" cy="2664296"/>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just">
              <a:buNone/>
            </a:pPr>
            <a:r>
              <a:rPr lang="ru-RU" b="1" u="sng" dirty="0" smtClean="0"/>
              <a:t>Биометрией </a:t>
            </a:r>
            <a:r>
              <a:rPr lang="ru-RU" b="1" dirty="0" smtClean="0"/>
              <a:t>называется совокупность способов и устройств для идентификации человека, которые основаны на его уникальных физиологических или поведенческих характеристиках.</a:t>
            </a:r>
          </a:p>
          <a:p>
            <a:pPr algn="just">
              <a:buNone/>
            </a:pPr>
            <a:r>
              <a:rPr lang="ru-RU" b="1" dirty="0" smtClean="0"/>
              <a:t>Этот вид идентификации может применя</a:t>
            </a:r>
            <a:r>
              <a:rPr lang="ru-RU" b="1" dirty="0"/>
              <a:t>е</a:t>
            </a:r>
            <a:r>
              <a:rPr lang="ru-RU" b="1" dirty="0" smtClean="0"/>
              <a:t>тся для предотвращения несанкционированного доступа в здания, к компьютерам, банкоматам, мобильным телефонам и так далее.</a:t>
            </a:r>
          </a:p>
          <a:p>
            <a:pPr algn="just">
              <a:buNone/>
            </a:pPr>
            <a:r>
              <a:rPr lang="ru-RU" b="1" u="sng" dirty="0" smtClean="0"/>
              <a:t>Биометрические свойства это</a:t>
            </a:r>
            <a:r>
              <a:rPr lang="ru-RU" b="1" dirty="0" smtClean="0"/>
              <a:t>:</a:t>
            </a:r>
            <a:r>
              <a:rPr lang="en-US" b="1" dirty="0" smtClean="0"/>
              <a:t> </a:t>
            </a:r>
            <a:r>
              <a:rPr lang="ru-RU" b="1" dirty="0" smtClean="0"/>
              <a:t>отпечатки пальцев;</a:t>
            </a:r>
          </a:p>
          <a:p>
            <a:pPr algn="just">
              <a:buNone/>
            </a:pPr>
            <a:r>
              <a:rPr lang="ru-RU" b="1" dirty="0" smtClean="0"/>
              <a:t>геометрия лица;</a:t>
            </a:r>
            <a:r>
              <a:rPr lang="en-US" b="1" dirty="0" smtClean="0"/>
              <a:t> </a:t>
            </a:r>
            <a:r>
              <a:rPr lang="ru-RU" b="1" dirty="0" smtClean="0"/>
              <a:t>радужная оболочка глаз;</a:t>
            </a:r>
          </a:p>
          <a:p>
            <a:pPr algn="just">
              <a:buNone/>
            </a:pPr>
            <a:r>
              <a:rPr lang="ru-RU" b="1" dirty="0" smtClean="0"/>
              <a:t>рисунок сетчатки;</a:t>
            </a:r>
            <a:r>
              <a:rPr lang="en-US" b="1" dirty="0" smtClean="0"/>
              <a:t> </a:t>
            </a:r>
            <a:r>
              <a:rPr lang="ru-RU" b="1" dirty="0" smtClean="0"/>
              <a:t>голос;</a:t>
            </a:r>
            <a:r>
              <a:rPr lang="en-US" b="1" dirty="0" smtClean="0"/>
              <a:t> </a:t>
            </a:r>
            <a:r>
              <a:rPr lang="ru-RU" b="1" dirty="0" smtClean="0"/>
              <a:t>почерк;</a:t>
            </a:r>
            <a:r>
              <a:rPr lang="en-US" b="1" dirty="0" smtClean="0"/>
              <a:t> </a:t>
            </a:r>
            <a:r>
              <a:rPr lang="ru-RU" b="1" dirty="0" smtClean="0"/>
              <a:t>печать на клавиатуре;</a:t>
            </a:r>
            <a:r>
              <a:rPr lang="en-US" b="1" dirty="0" smtClean="0"/>
              <a:t> </a:t>
            </a:r>
            <a:r>
              <a:rPr lang="ru-RU" b="1" dirty="0" smtClean="0"/>
              <a:t>узор вен на руках и др.</a:t>
            </a:r>
            <a:endParaRPr lang="ru-RU"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85000" lnSpcReduction="20000"/>
          </a:bodyPr>
          <a:lstStyle/>
          <a:p>
            <a:pPr algn="just">
              <a:buNone/>
            </a:pPr>
            <a:r>
              <a:rPr lang="ru-RU" b="1" dirty="0" smtClean="0"/>
              <a:t>Согласно современным исследованиям, клавиатурный почерк обладает определенной стабильностью, благодаря чему можно однозначно идентифицировать личность. Исходными данными является время между нажатием клавиш и их удержания. Причем время между нажатием показывает темп работы, а удержания - стиль работы, то есть плавное нажатие либо резкий удар.</a:t>
            </a:r>
          </a:p>
          <a:p>
            <a:pPr algn="just">
              <a:buNone/>
            </a:pPr>
            <a:r>
              <a:rPr lang="ru-RU" b="1" dirty="0" smtClean="0"/>
              <a:t>Вначале на этапе фильтрации удаляются данные о «служебных» клавишах – функциональных, управления курсором и т. д.</a:t>
            </a:r>
          </a:p>
          <a:p>
            <a:pPr algn="just">
              <a:buNone/>
            </a:pPr>
            <a:r>
              <a:rPr lang="ru-RU" b="1" dirty="0" smtClean="0"/>
              <a:t>Потом выделяются следующие характеристики пользователя:</a:t>
            </a:r>
          </a:p>
          <a:p>
            <a:pPr algn="just">
              <a:buNone/>
            </a:pPr>
            <a:r>
              <a:rPr lang="ru-RU" b="1" dirty="0" smtClean="0"/>
              <a:t>- число ошибок в процессе набора;</a:t>
            </a:r>
          </a:p>
          <a:p>
            <a:pPr algn="just">
              <a:buNone/>
            </a:pPr>
            <a:r>
              <a:rPr lang="ru-RU" b="1" dirty="0" smtClean="0"/>
              <a:t>- время между нажатиями на клавиши;</a:t>
            </a:r>
          </a:p>
          <a:p>
            <a:pPr algn="just">
              <a:buNone/>
            </a:pPr>
            <a:r>
              <a:rPr lang="ru-RU" b="1" dirty="0" smtClean="0"/>
              <a:t>- скорость набора.</a:t>
            </a:r>
          </a:p>
          <a:p>
            <a:pPr algn="just">
              <a:buNone/>
            </a:pPr>
            <a:r>
              <a:rPr lang="ru-RU" b="1" dirty="0" smtClean="0"/>
              <a:t>- время на удержание клавиш;</a:t>
            </a:r>
          </a:p>
          <a:p>
            <a:pPr algn="just">
              <a:buNone/>
            </a:pPr>
            <a:r>
              <a:rPr lang="ru-RU" b="1" dirty="0" smtClean="0"/>
              <a:t>- аритмичность при наборе.</a:t>
            </a:r>
            <a:endParaRPr lang="ru-RU" b="1"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Распознавание по голосу</a:t>
            </a:r>
          </a:p>
          <a:p>
            <a:pPr algn="just">
              <a:buNone/>
            </a:pPr>
            <a:endParaRPr lang="ru-RU" b="1" dirty="0" smtClean="0"/>
          </a:p>
          <a:p>
            <a:pPr algn="just">
              <a:buNone/>
            </a:pPr>
            <a:r>
              <a:rPr lang="ru-RU" b="1" dirty="0" smtClean="0"/>
              <a:t>Биометрический метод идентификации голоса удобен в применении. Причинами его внедрения являются широкое распространение телефонных сетей и встраивание микрофонов в компьютеры. </a:t>
            </a:r>
          </a:p>
          <a:p>
            <a:pPr algn="just">
              <a:buNone/>
            </a:pPr>
            <a:r>
              <a:rPr lang="ru-RU" b="1" dirty="0" smtClean="0"/>
              <a:t>Недостатками можно считать факторы, оказывающие влияние на распознавание: помехи в микрофонах, окружающие шумы, ошибки в процессе произнесения, разное эмоциональное состояние человека при идентификации и т. п.</a:t>
            </a:r>
            <a:endParaRPr lang="ru-RU" b="1"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cstate="print"/>
          <a:srcRect/>
          <a:stretch>
            <a:fillRect/>
          </a:stretch>
        </p:blipFill>
        <p:spPr bwMode="auto">
          <a:xfrm>
            <a:off x="0" y="0"/>
            <a:ext cx="9146525" cy="6093296"/>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92500" lnSpcReduction="10000"/>
          </a:bodyPr>
          <a:lstStyle/>
          <a:p>
            <a:pPr algn="just">
              <a:buNone/>
            </a:pPr>
            <a:r>
              <a:rPr lang="ru-RU" b="1" dirty="0" smtClean="0"/>
              <a:t>Главное в построении устройств аутентификации по голосу – выбор параметров, лучше всего описывающих индивидуальность голоса. Эти параметры сигнала называются признаками индивидуальности. Такие признаки, кроме данных об особенностях голоса, должны иметь и другие свойств. Например, они должны легко измеряться, и мало зависеть от шумов и помех. Кроме того, они должны обладать стабильностью во времени и сопротивляться имитации.</a:t>
            </a:r>
          </a:p>
          <a:p>
            <a:pPr algn="just">
              <a:buNone/>
            </a:pPr>
            <a:r>
              <a:rPr lang="ru-RU" b="1" dirty="0" smtClean="0"/>
              <a:t>Разработаны системы с применением метода комбинированного анализа голоса с мимикой. Оказывается, мимика говорящего отличает только его и будет иной у произносящего те же слова другого человека.</a:t>
            </a:r>
            <a:endParaRPr lang="ru-RU" b="1"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92500" lnSpcReduction="20000"/>
          </a:bodyPr>
          <a:lstStyle/>
          <a:p>
            <a:pPr algn="ctr">
              <a:buNone/>
            </a:pPr>
            <a:r>
              <a:rPr lang="ru-RU" b="1" u="sng" dirty="0" smtClean="0"/>
              <a:t>Термографическое наблюдение </a:t>
            </a:r>
          </a:p>
          <a:p>
            <a:pPr algn="ctr">
              <a:buNone/>
            </a:pPr>
            <a:r>
              <a:rPr lang="ru-RU" b="1" u="sng" dirty="0" smtClean="0"/>
              <a:t>лицевых артерий и вен</a:t>
            </a:r>
          </a:p>
          <a:p>
            <a:pPr algn="just">
              <a:buNone/>
            </a:pPr>
            <a:r>
              <a:rPr lang="ru-RU" b="1" dirty="0" smtClean="0"/>
              <a:t>Идентификация человека по лицу сильно упрощаются, если перейти в инфракрасный диапазон световых волн. </a:t>
            </a:r>
          </a:p>
          <a:p>
            <a:pPr algn="just">
              <a:buNone/>
            </a:pPr>
            <a:r>
              <a:rPr lang="ru-RU" b="1" dirty="0" err="1" smtClean="0"/>
              <a:t>Термография</a:t>
            </a:r>
            <a:r>
              <a:rPr lang="ru-RU" b="1" dirty="0" smtClean="0"/>
              <a:t> идентифицируемого лица выявляет уникальность расположения на лице артерий, снабжающих кожу кровью. Вопроса подсветки для этих биометрических устройств не существует, поскольку они воспринимают лишь температурные перепады лица и свет им не нужен. Эффективность распознавания не зависит от перегрева или переохлаждения лица, естественного старения личности, пластических операций, так как они не изменяют внутреннее положение сосудов.</a:t>
            </a:r>
            <a:endParaRPr lang="ru-RU" b="1"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cstate="print"/>
          <a:srcRect/>
          <a:stretch>
            <a:fillRect/>
          </a:stretch>
        </p:blipFill>
        <p:spPr bwMode="auto">
          <a:xfrm>
            <a:off x="1619672" y="1"/>
            <a:ext cx="4101464" cy="4581127"/>
          </a:xfrm>
          <a:prstGeom prst="rect">
            <a:avLst/>
          </a:prstGeom>
          <a:noFill/>
          <a:ln w="9525">
            <a:noFill/>
            <a:miter lim="800000"/>
            <a:headEnd/>
            <a:tailEnd/>
          </a:ln>
        </p:spPr>
      </p:pic>
      <p:sp>
        <p:nvSpPr>
          <p:cNvPr id="4" name="Прямоугольник 3"/>
          <p:cNvSpPr/>
          <p:nvPr/>
        </p:nvSpPr>
        <p:spPr>
          <a:xfrm>
            <a:off x="0" y="4509120"/>
            <a:ext cx="9144000" cy="2246769"/>
          </a:xfrm>
          <a:prstGeom prst="rect">
            <a:avLst/>
          </a:prstGeom>
        </p:spPr>
        <p:txBody>
          <a:bodyPr wrap="square">
            <a:spAutoFit/>
          </a:bodyPr>
          <a:lstStyle/>
          <a:p>
            <a:pPr algn="just"/>
            <a:r>
              <a:rPr lang="ru-RU" sz="2800" b="1" dirty="0" smtClean="0"/>
              <a:t>Способом лицевой </a:t>
            </a:r>
            <a:r>
              <a:rPr lang="ru-RU" sz="2800" b="1" dirty="0" err="1" smtClean="0"/>
              <a:t>термографии</a:t>
            </a:r>
            <a:r>
              <a:rPr lang="ru-RU" sz="2800" b="1" dirty="0" smtClean="0"/>
              <a:t> можно различать близнецов, лицевые кровеносные сосуды которых сильно различаются. В этом способе идентификации используется специализированная видеокамера инфракрасного дальнего диапазона.</a:t>
            </a:r>
            <a:endParaRPr lang="ru-RU" sz="2800" b="1"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lnSpcReduction="10000"/>
          </a:bodyPr>
          <a:lstStyle/>
          <a:p>
            <a:pPr algn="ctr">
              <a:buNone/>
            </a:pPr>
            <a:r>
              <a:rPr lang="ru-RU" b="1" u="sng" dirty="0" smtClean="0"/>
              <a:t>Идентификация по венам руки</a:t>
            </a:r>
          </a:p>
          <a:p>
            <a:pPr algn="just">
              <a:buNone/>
            </a:pPr>
            <a:endParaRPr lang="ru-RU" b="1" dirty="0" smtClean="0"/>
          </a:p>
          <a:p>
            <a:pPr algn="just">
              <a:buNone/>
            </a:pPr>
            <a:r>
              <a:rPr lang="ru-RU" b="1" dirty="0" smtClean="0"/>
              <a:t>На биометрическом рынке присутствуют устройства, которые построены на анализе индивидуального расположения вен на руках. Во внимание принимается рисунок вен, расположенных на тыльной стороне кисти сжатой в кулак руки. Наблюдение за рисунком вен осуществляет телевизионная камера при инфракрасной подсветке. При вводе изображения производится его бинаризация, выделяющая вены. Подобное оборудование производит единственная английская фирма </a:t>
            </a:r>
            <a:r>
              <a:rPr lang="ru-RU" b="1" dirty="0" err="1" smtClean="0"/>
              <a:t>Vinchek</a:t>
            </a:r>
            <a:r>
              <a:rPr lang="ru-RU" b="1" dirty="0" smtClean="0"/>
              <a:t>.</a:t>
            </a:r>
            <a:endParaRPr lang="ru-RU"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Grp="1" noChangeAspect="1" noChangeArrowheads="1"/>
          </p:cNvPicPr>
          <p:nvPr>
            <p:ph idx="1"/>
          </p:nvPr>
        </p:nvPicPr>
        <p:blipFill>
          <a:blip r:embed="rId2" cstate="print"/>
          <a:srcRect/>
          <a:stretch>
            <a:fillRect/>
          </a:stretch>
        </p:blipFill>
        <p:spPr bwMode="auto">
          <a:xfrm>
            <a:off x="2438607" y="0"/>
            <a:ext cx="4266785" cy="6858000"/>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85000" lnSpcReduction="10000"/>
          </a:bodyPr>
          <a:lstStyle/>
          <a:p>
            <a:pPr algn="ctr">
              <a:buNone/>
            </a:pPr>
            <a:r>
              <a:rPr lang="ru-RU" b="1" u="sng" dirty="0" smtClean="0"/>
              <a:t>Перспективы биометрии</a:t>
            </a:r>
          </a:p>
          <a:p>
            <a:pPr algn="just">
              <a:buNone/>
            </a:pPr>
            <a:endParaRPr lang="ru-RU" b="1" dirty="0" smtClean="0"/>
          </a:p>
          <a:p>
            <a:pPr algn="just">
              <a:buNone/>
            </a:pPr>
            <a:r>
              <a:rPr lang="ru-RU" b="1" dirty="0" smtClean="0"/>
              <a:t>Доминирующим способом идентификации личности по-прежнему остается распознавание отпечатков пальцев. Для этого существуют две главные причины:</a:t>
            </a:r>
          </a:p>
          <a:p>
            <a:pPr algn="just">
              <a:buNone/>
            </a:pPr>
            <a:r>
              <a:rPr lang="ru-RU" b="1" dirty="0" smtClean="0"/>
              <a:t>во многих странах начался переход на паспорта с биометрическими данными;</a:t>
            </a:r>
          </a:p>
          <a:p>
            <a:pPr algn="just">
              <a:buNone/>
            </a:pPr>
            <a:r>
              <a:rPr lang="ru-RU" b="1" dirty="0" smtClean="0"/>
              <a:t>разработка обновленных моделей сканеров пальцевых отпечатков для применения в маленьких устройствах (сотовые телефоны, карманные ПК, ноутбуки).</a:t>
            </a:r>
          </a:p>
          <a:p>
            <a:pPr algn="just">
              <a:buNone/>
            </a:pPr>
            <a:r>
              <a:rPr lang="ru-RU" b="1" dirty="0" smtClean="0"/>
              <a:t>«Существенное расширение можно ожидать в секторе идентификации по подписи в связи с широким внедрением цифровой электронной подписи. Распознавание голоса тоже может набрать обороты благодаря реализации крупных проектов в строительстве интеллектуальных зданий».</a:t>
            </a:r>
            <a:endParaRPr lang="ru-RU" b="1"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just">
              <a:buNone/>
            </a:pPr>
            <a:r>
              <a:rPr lang="ru-RU" b="1" dirty="0" smtClean="0"/>
              <a:t>Основные прогнозы сводятся к тому, что внедрение биометрических устройств безопасности в скором будущем приобретет лавинный характер. </a:t>
            </a:r>
          </a:p>
          <a:p>
            <a:pPr algn="just">
              <a:buNone/>
            </a:pPr>
            <a:r>
              <a:rPr lang="ru-RU" b="1" dirty="0" smtClean="0"/>
              <a:t>Борьба с глобальным терроризмом потребует практического использования любых достижений в этой сфере. </a:t>
            </a:r>
          </a:p>
          <a:p>
            <a:pPr algn="just">
              <a:buNone/>
            </a:pPr>
            <a:r>
              <a:rPr lang="ru-RU" b="1" dirty="0" smtClean="0"/>
              <a:t>Благодаря интенсивному развитию </a:t>
            </a:r>
            <a:r>
              <a:rPr lang="ru-RU" b="1" dirty="0" err="1" smtClean="0"/>
              <a:t>мультимедийных</a:t>
            </a:r>
            <a:r>
              <a:rPr lang="ru-RU" b="1" dirty="0" smtClean="0"/>
              <a:t> и цифровых технологий и дальнейшее их удешевление позволят разработать и внедрить принципиально новые системы идентификации.</a:t>
            </a:r>
            <a:endParaRPr lang="ru-RU"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Преимущества биометрической идентификации</a:t>
            </a:r>
          </a:p>
          <a:p>
            <a:pPr algn="just">
              <a:buNone/>
            </a:pPr>
            <a:r>
              <a:rPr lang="ru-RU" b="1" dirty="0" smtClean="0"/>
              <a:t>Биометрическая защита дает больший эффект по сравнению, например, с использованием паролей, смарт-карт, PIN-кодов, жетонов или технологии инфраструктуры открытых ключей. Это объясняется возможностью биометрии идентифицировать не устройство, а человека.</a:t>
            </a:r>
          </a:p>
          <a:p>
            <a:pPr algn="just">
              <a:buNone/>
            </a:pPr>
            <a:r>
              <a:rPr lang="ru-RU" b="1" dirty="0" smtClean="0"/>
              <a:t>Обычные методы защиты чреваты потерей или кражей информации, которая становится открытой для незаконных пользователей. Исключительный биометрический идентификатор, например, отпечатки пальцев, является ключом, не подлежащим потере.</a:t>
            </a:r>
            <a:endParaRPr lang="ru-RU" b="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92500" lnSpcReduction="20000"/>
          </a:bodyPr>
          <a:lstStyle/>
          <a:p>
            <a:pPr algn="just">
              <a:buNone/>
            </a:pPr>
            <a:r>
              <a:rPr lang="ru-RU" b="1" dirty="0" smtClean="0"/>
              <a:t>Определенные биометрические технологии сейчас проходят стадию разработки и некоторые из них признаны перспективными:</a:t>
            </a:r>
          </a:p>
          <a:p>
            <a:pPr algn="just">
              <a:buNone/>
            </a:pPr>
            <a:r>
              <a:rPr lang="ru-RU" b="1" dirty="0" smtClean="0"/>
              <a:t>- термограмма лица в инфракрасном диапазоне;</a:t>
            </a:r>
          </a:p>
          <a:p>
            <a:pPr algn="just">
              <a:buNone/>
            </a:pPr>
            <a:r>
              <a:rPr lang="ru-RU" b="1" dirty="0" smtClean="0"/>
              <a:t>- характеристики ДНК;</a:t>
            </a:r>
          </a:p>
          <a:p>
            <a:pPr algn="just">
              <a:buNone/>
            </a:pPr>
            <a:r>
              <a:rPr lang="ru-RU" b="1" dirty="0" smtClean="0"/>
              <a:t>- спектроскопия кожи пальцев;</a:t>
            </a:r>
          </a:p>
          <a:p>
            <a:pPr algn="just">
              <a:buNone/>
            </a:pPr>
            <a:r>
              <a:rPr lang="ru-RU" b="1" dirty="0" smtClean="0"/>
              <a:t>- отпечатки ладоней;</a:t>
            </a:r>
          </a:p>
          <a:p>
            <a:pPr algn="just">
              <a:buNone/>
            </a:pPr>
            <a:r>
              <a:rPr lang="ru-RU" b="1" dirty="0" smtClean="0"/>
              <a:t>- форма ушной раковины;</a:t>
            </a:r>
          </a:p>
          <a:p>
            <a:pPr algn="just">
              <a:buNone/>
            </a:pPr>
            <a:r>
              <a:rPr lang="ru-RU" b="1" dirty="0" smtClean="0"/>
              <a:t>- параметры походки человека;</a:t>
            </a:r>
          </a:p>
          <a:p>
            <a:pPr algn="just">
              <a:buNone/>
            </a:pPr>
            <a:r>
              <a:rPr lang="ru-RU" b="1" dirty="0" smtClean="0"/>
              <a:t>- индивидуальные запахи человека;</a:t>
            </a:r>
          </a:p>
          <a:p>
            <a:pPr algn="just">
              <a:buFontTx/>
              <a:buChar char="-"/>
            </a:pPr>
            <a:r>
              <a:rPr lang="ru-RU" b="1" dirty="0" smtClean="0"/>
              <a:t>уровень солености кожи.</a:t>
            </a:r>
          </a:p>
          <a:p>
            <a:pPr algn="just">
              <a:buNone/>
            </a:pPr>
            <a:r>
              <a:rPr lang="ru-RU" b="1" dirty="0" smtClean="0"/>
              <a:t>Эти способы биометрической идентификации на сегодняшний день можно считать сформировавшимися. Возможно, скоро они перейдут от научных исследований к коммерческим технологиям.</a:t>
            </a:r>
            <a:endParaRPr lang="ru-RU" b="1"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sz="8800" b="1" dirty="0" smtClean="0"/>
              <a:t>ДЯКУЮ</a:t>
            </a:r>
          </a:p>
          <a:p>
            <a:pPr algn="ctr">
              <a:buNone/>
            </a:pPr>
            <a:r>
              <a:rPr lang="ru-RU" sz="8800" b="1" dirty="0" smtClean="0"/>
              <a:t>ЗА </a:t>
            </a:r>
          </a:p>
          <a:p>
            <a:pPr algn="ctr">
              <a:buNone/>
            </a:pPr>
            <a:r>
              <a:rPr lang="ru-RU" sz="8800" b="1" dirty="0" smtClean="0"/>
              <a:t>УВАГУ!</a:t>
            </a:r>
            <a:endParaRPr lang="ru-RU" sz="8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fontScale="85000" lnSpcReduction="10000"/>
          </a:bodyPr>
          <a:lstStyle/>
          <a:p>
            <a:pPr algn="just">
              <a:buNone/>
            </a:pPr>
            <a:r>
              <a:rPr lang="ru-RU" b="1" dirty="0" smtClean="0"/>
              <a:t>По типу используемой информации биометрическая идентификация делится на:</a:t>
            </a:r>
          </a:p>
          <a:p>
            <a:pPr algn="just">
              <a:buNone/>
            </a:pPr>
            <a:r>
              <a:rPr lang="ru-RU" b="1" u="sng" dirty="0" smtClean="0"/>
              <a:t>Статические способы</a:t>
            </a:r>
            <a:r>
              <a:rPr lang="ru-RU" b="1" dirty="0" smtClean="0"/>
              <a:t>, основанные на уникальных свойствах, данных человек от рождения и неотъемлемых от него. Физиологические показатели (геометрия ладони или папиллярный узор пальцев) являются неизменными для человека'</a:t>
            </a:r>
          </a:p>
          <a:p>
            <a:pPr algn="just">
              <a:buNone/>
            </a:pPr>
            <a:r>
              <a:rPr lang="ru-RU" b="1" u="sng" dirty="0" smtClean="0"/>
              <a:t>Динамические способы</a:t>
            </a:r>
            <a:r>
              <a:rPr lang="ru-RU" b="1" dirty="0" smtClean="0"/>
              <a:t>, основанные на поведенческой (то есть динамической) характеристике личности. Эти особенности характерны для подсознательных движений при воспроизведении каких-либо действий (речи, подписи, динамики клавиатурного набора). Такие поведенческие характеристики испытывают влияние управляемых и слабоуправляемых психических факторов. Из-за их переменчивости биометрические образцы должны обновляться при их использовании.</a:t>
            </a:r>
            <a:endParaRPr lang="ru-RU"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Способы идентификации личности по биометрическим параметрам</a:t>
            </a:r>
          </a:p>
          <a:p>
            <a:pPr algn="just">
              <a:buNone/>
            </a:pPr>
            <a:r>
              <a:rPr lang="ru-RU" b="1" u="sng" dirty="0" smtClean="0"/>
              <a:t>1. Дактилоскопия.</a:t>
            </a:r>
          </a:p>
          <a:p>
            <a:pPr algn="just">
              <a:buNone/>
            </a:pPr>
            <a:endParaRPr lang="ru-RU" b="1" dirty="0" smtClean="0"/>
          </a:p>
          <a:p>
            <a:pPr algn="just">
              <a:buNone/>
            </a:pPr>
            <a:r>
              <a:rPr lang="ru-RU" b="1" dirty="0" smtClean="0"/>
              <a:t>Этот метод опознавания является самым распространенным. Он использует неповторимость папиллярных узоров пальцев для каждого человека. Специальным сканером получают изображение пальцевого отпечатка. Оно трансформируется в цифровой код и сопоставляется с шаблоном, введенным ранее.</a:t>
            </a:r>
            <a:endParaRPr lang="ru-RU"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lum contrast="40000"/>
          </a:blip>
          <a:srcRect l="13776" t="36982" r="12200" b="8421"/>
          <a:stretch>
            <a:fillRect/>
          </a:stretch>
        </p:blipFill>
        <p:spPr bwMode="auto">
          <a:xfrm>
            <a:off x="755576" y="260648"/>
            <a:ext cx="7164288" cy="3302528"/>
          </a:xfrm>
          <a:prstGeom prst="rect">
            <a:avLst/>
          </a:prstGeom>
          <a:noFill/>
          <a:ln w="9525">
            <a:noFill/>
            <a:miter lim="800000"/>
            <a:headEnd/>
            <a:tailEnd/>
          </a:ln>
        </p:spPr>
      </p:pic>
      <p:sp>
        <p:nvSpPr>
          <p:cNvPr id="4" name="Прямоугольник 3"/>
          <p:cNvSpPr/>
          <p:nvPr/>
        </p:nvSpPr>
        <p:spPr>
          <a:xfrm>
            <a:off x="0" y="3501008"/>
            <a:ext cx="9144000" cy="3416320"/>
          </a:xfrm>
          <a:prstGeom prst="rect">
            <a:avLst/>
          </a:prstGeom>
        </p:spPr>
        <p:txBody>
          <a:bodyPr wrap="square">
            <a:spAutoFit/>
          </a:bodyPr>
          <a:lstStyle/>
          <a:p>
            <a:r>
              <a:rPr lang="ru-RU" sz="2400" b="1" dirty="0" smtClean="0"/>
              <a:t>Процесс идентификации длится не больше нескольких секунд. Определенный недостаток, сдерживающий развитие метода, состоит в предубеждении некоторых людей, не желающих оставлять данные о своих отпечатках пальцев. Контраргумент разработчиков аппаратуры заключается в том, что информация о папиллярном узоре не хранится, а хранится только короткий идентификационный код, выстроенный по отпечатку пальца и не позволяющий воссоздать узор для сравнения. </a:t>
            </a:r>
          </a:p>
          <a:p>
            <a:r>
              <a:rPr lang="ru-RU" sz="2400" b="1" dirty="0" smtClean="0"/>
              <a:t>Преимуществом метода: простота, надежность, удобство.</a:t>
            </a:r>
            <a:endParaRPr lang="ru-RU" sz="24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Отождествление по форме руки</a:t>
            </a:r>
          </a:p>
          <a:p>
            <a:pPr algn="just">
              <a:buNone/>
            </a:pPr>
            <a:r>
              <a:rPr lang="ru-RU" b="1" dirty="0" smtClean="0"/>
              <a:t>Этот статический метод основан на измерении формы кисти руки. Она также является уникальным биометрическим параметром человека. Специальное устройство позволяет получить трехмерный вид кисти. В результате получают измерения для создания уникального цифрового кода, идентифицирующего человека.</a:t>
            </a:r>
            <a:endParaRPr lang="ru-RU"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cstate="print"/>
          <a:srcRect t="13854"/>
          <a:stretch>
            <a:fillRect/>
          </a:stretch>
        </p:blipFill>
        <p:spPr bwMode="auto">
          <a:xfrm>
            <a:off x="1187624" y="0"/>
            <a:ext cx="6840760" cy="3859457"/>
          </a:xfrm>
          <a:prstGeom prst="rect">
            <a:avLst/>
          </a:prstGeom>
          <a:noFill/>
          <a:ln w="9525">
            <a:noFill/>
            <a:miter lim="800000"/>
            <a:headEnd/>
            <a:tailEnd/>
          </a:ln>
        </p:spPr>
      </p:pic>
      <p:sp>
        <p:nvSpPr>
          <p:cNvPr id="4" name="Прямоугольник 3"/>
          <p:cNvSpPr/>
          <p:nvPr/>
        </p:nvSpPr>
        <p:spPr>
          <a:xfrm>
            <a:off x="0" y="3861048"/>
            <a:ext cx="9144000" cy="3046988"/>
          </a:xfrm>
          <a:prstGeom prst="rect">
            <a:avLst/>
          </a:prstGeom>
        </p:spPr>
        <p:txBody>
          <a:bodyPr wrap="square">
            <a:spAutoFit/>
          </a:bodyPr>
          <a:lstStyle/>
          <a:p>
            <a:pPr algn="just"/>
            <a:r>
              <a:rPr lang="ru-RU" sz="2400" b="1" dirty="0" smtClean="0"/>
              <a:t>Данный метод по своей технологии и точности сопоставим с методом отождествления по отпечатку пальца, хотя само устройство для реализации метода занимает много места. Чрезвычайно мала вероятность наличия двух идентичных кистей рук, имеющих одинаковую геометрию, хотя руки с возрастом меняются. Сегодня идентификация по геометрии руки применяется в законодательных органах, больницах, международных аэропортах и т. д.</a:t>
            </a:r>
            <a:endParaRPr lang="ru-RU" sz="24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0" y="0"/>
            <a:ext cx="9144000" cy="6858000"/>
          </a:xfrm>
        </p:spPr>
        <p:txBody>
          <a:bodyPr>
            <a:normAutofit/>
          </a:bodyPr>
          <a:lstStyle/>
          <a:p>
            <a:pPr algn="ctr">
              <a:buNone/>
            </a:pPr>
            <a:r>
              <a:rPr lang="ru-RU" b="1" u="sng" dirty="0" smtClean="0"/>
              <a:t>Аутентификация радужной оболочки</a:t>
            </a:r>
          </a:p>
          <a:p>
            <a:pPr algn="just">
              <a:buNone/>
            </a:pPr>
            <a:endParaRPr lang="ru-RU" b="1" dirty="0" smtClean="0"/>
          </a:p>
          <a:p>
            <a:pPr algn="just">
              <a:buNone/>
            </a:pPr>
            <a:r>
              <a:rPr lang="ru-RU" b="1" dirty="0" smtClean="0"/>
              <a:t>Основой этого метода является исключительность узора на радужной оболочке глаза. Для его выполнения нужна камера, чтобы получать изображение глаза с достаточным разрешением, и специальное программное обеспечение для выделения из полученного изображения рисунка на радужной оболочке. По нему и создается цифровой код, служащий для идентификации человека.</a:t>
            </a:r>
            <a:endParaRPr lang="ru-RU" b="1" dirty="0"/>
          </a:p>
        </p:txBody>
      </p:sp>
    </p:spTree>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1645</Words>
  <Application>Microsoft Office PowerPoint</Application>
  <PresentationFormat>Экран (4:3)</PresentationFormat>
  <Paragraphs>95</Paragraphs>
  <Slides>31</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31</vt:i4>
      </vt:variant>
    </vt:vector>
  </HeadingPairs>
  <TitlesOfParts>
    <vt:vector size="34" baseType="lpstr">
      <vt:lpstr>Arial</vt:lpstr>
      <vt:lpstr>Calibri</vt:lpstr>
      <vt:lpstr>Тема Office</vt:lpstr>
      <vt:lpstr>18 марта 2021 г. Практическое занятие 12. Биометрические способы идентификации.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Слайд 1</dc:title>
  <dc:creator>Кафедра ЗИ</dc:creator>
  <cp:lastModifiedBy>Игорь</cp:lastModifiedBy>
  <cp:revision>6</cp:revision>
  <dcterms:created xsi:type="dcterms:W3CDTF">2014-03-26T08:22:09Z</dcterms:created>
  <dcterms:modified xsi:type="dcterms:W3CDTF">2021-03-17T16:39:54Z</dcterms:modified>
</cp:coreProperties>
</file>

<file path=docProps/thumbnail.jpeg>
</file>